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Arimo Bold" panose="020B0604020202020204" charset="0"/>
      <p:regular r:id="rId11"/>
    </p:embeddedFont>
    <p:embeddedFont>
      <p:font typeface="Alef Bold" panose="020B0604020202020204" charset="-79"/>
      <p:regular r:id="rId12"/>
    </p:embeddedFont>
    <p:embeddedFont>
      <p:font typeface="Garet Bold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65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6673440"/>
            <a:ext cx="18301297" cy="7800928"/>
          </a:xfrm>
          <a:custGeom>
            <a:avLst/>
            <a:gdLst/>
            <a:ahLst/>
            <a:cxnLst/>
            <a:rect l="l" t="t" r="r" b="b"/>
            <a:pathLst>
              <a:path w="18301297" h="7800928">
                <a:moveTo>
                  <a:pt x="0" y="0"/>
                </a:moveTo>
                <a:lnTo>
                  <a:pt x="18301297" y="0"/>
                </a:lnTo>
                <a:lnTo>
                  <a:pt x="18301297" y="7800928"/>
                </a:lnTo>
                <a:lnTo>
                  <a:pt x="0" y="78009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648767" y="3791683"/>
            <a:ext cx="9003763" cy="3826599"/>
          </a:xfrm>
          <a:custGeom>
            <a:avLst/>
            <a:gdLst/>
            <a:ahLst/>
            <a:cxnLst/>
            <a:rect l="l" t="t" r="r" b="b"/>
            <a:pathLst>
              <a:path w="9003763" h="3826599">
                <a:moveTo>
                  <a:pt x="0" y="0"/>
                </a:moveTo>
                <a:lnTo>
                  <a:pt x="9003763" y="0"/>
                </a:lnTo>
                <a:lnTo>
                  <a:pt x="9003763" y="3826600"/>
                </a:lnTo>
                <a:lnTo>
                  <a:pt x="0" y="38266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4443773" y="9098407"/>
            <a:ext cx="3029309" cy="931046"/>
            <a:chOff x="0" y="0"/>
            <a:chExt cx="1322288" cy="40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22288" cy="406400"/>
            </a:xfrm>
            <a:custGeom>
              <a:avLst/>
              <a:gdLst/>
              <a:ahLst/>
              <a:cxnLst/>
              <a:rect l="l" t="t" r="r" b="b"/>
              <a:pathLst>
                <a:path w="1322288" h="406400">
                  <a:moveTo>
                    <a:pt x="661144" y="0"/>
                  </a:moveTo>
                  <a:cubicBezTo>
                    <a:pt x="296004" y="0"/>
                    <a:pt x="0" y="90976"/>
                    <a:pt x="0" y="203200"/>
                  </a:cubicBezTo>
                  <a:cubicBezTo>
                    <a:pt x="0" y="315424"/>
                    <a:pt x="296004" y="406400"/>
                    <a:pt x="661144" y="406400"/>
                  </a:cubicBezTo>
                  <a:cubicBezTo>
                    <a:pt x="1026284" y="406400"/>
                    <a:pt x="1322288" y="315424"/>
                    <a:pt x="1322288" y="203200"/>
                  </a:cubicBezTo>
                  <a:cubicBezTo>
                    <a:pt x="1322288" y="90976"/>
                    <a:pt x="1026284" y="0"/>
                    <a:pt x="661144" y="0"/>
                  </a:cubicBezTo>
                  <a:close/>
                </a:path>
              </a:pathLst>
            </a:custGeom>
            <a:solidFill>
              <a:srgbClr val="9AC13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23965" y="9525"/>
              <a:ext cx="1074359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4946629" y="3125977"/>
            <a:ext cx="3284211" cy="6736844"/>
          </a:xfrm>
          <a:custGeom>
            <a:avLst/>
            <a:gdLst/>
            <a:ahLst/>
            <a:cxnLst/>
            <a:rect l="l" t="t" r="r" b="b"/>
            <a:pathLst>
              <a:path w="3284211" h="6736844">
                <a:moveTo>
                  <a:pt x="0" y="0"/>
                </a:moveTo>
                <a:lnTo>
                  <a:pt x="3284211" y="0"/>
                </a:lnTo>
                <a:lnTo>
                  <a:pt x="3284211" y="6736844"/>
                </a:lnTo>
                <a:lnTo>
                  <a:pt x="0" y="673684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9999544" y="9098407"/>
            <a:ext cx="3029309" cy="931046"/>
            <a:chOff x="0" y="0"/>
            <a:chExt cx="1322288" cy="406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322288" cy="406400"/>
            </a:xfrm>
            <a:custGeom>
              <a:avLst/>
              <a:gdLst/>
              <a:ahLst/>
              <a:cxnLst/>
              <a:rect l="l" t="t" r="r" b="b"/>
              <a:pathLst>
                <a:path w="1322288" h="406400">
                  <a:moveTo>
                    <a:pt x="661144" y="0"/>
                  </a:moveTo>
                  <a:cubicBezTo>
                    <a:pt x="296004" y="0"/>
                    <a:pt x="0" y="90976"/>
                    <a:pt x="0" y="203200"/>
                  </a:cubicBezTo>
                  <a:cubicBezTo>
                    <a:pt x="0" y="315424"/>
                    <a:pt x="296004" y="406400"/>
                    <a:pt x="661144" y="406400"/>
                  </a:cubicBezTo>
                  <a:cubicBezTo>
                    <a:pt x="1026284" y="406400"/>
                    <a:pt x="1322288" y="315424"/>
                    <a:pt x="1322288" y="203200"/>
                  </a:cubicBezTo>
                  <a:cubicBezTo>
                    <a:pt x="1322288" y="90976"/>
                    <a:pt x="1026284" y="0"/>
                    <a:pt x="661144" y="0"/>
                  </a:cubicBezTo>
                  <a:close/>
                </a:path>
              </a:pathLst>
            </a:custGeom>
            <a:solidFill>
              <a:srgbClr val="9AC135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123965" y="9525"/>
              <a:ext cx="1074359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 flipH="1">
            <a:off x="9999544" y="3125977"/>
            <a:ext cx="3368422" cy="6736844"/>
          </a:xfrm>
          <a:custGeom>
            <a:avLst/>
            <a:gdLst/>
            <a:ahLst/>
            <a:cxnLst/>
            <a:rect l="l" t="t" r="r" b="b"/>
            <a:pathLst>
              <a:path w="3368422" h="6736844">
                <a:moveTo>
                  <a:pt x="3368422" y="0"/>
                </a:moveTo>
                <a:lnTo>
                  <a:pt x="0" y="0"/>
                </a:lnTo>
                <a:lnTo>
                  <a:pt x="0" y="6736844"/>
                </a:lnTo>
                <a:lnTo>
                  <a:pt x="3368422" y="6736844"/>
                </a:lnTo>
                <a:lnTo>
                  <a:pt x="3368422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2865946" y="2486072"/>
            <a:ext cx="3904632" cy="2196355"/>
          </a:xfrm>
          <a:custGeom>
            <a:avLst/>
            <a:gdLst/>
            <a:ahLst/>
            <a:cxnLst/>
            <a:rect l="l" t="t" r="r" b="b"/>
            <a:pathLst>
              <a:path w="3904632" h="2196355">
                <a:moveTo>
                  <a:pt x="0" y="0"/>
                </a:moveTo>
                <a:lnTo>
                  <a:pt x="3904632" y="0"/>
                </a:lnTo>
                <a:lnTo>
                  <a:pt x="3904632" y="2196355"/>
                </a:lnTo>
                <a:lnTo>
                  <a:pt x="0" y="219635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 r="-33417" b="-33417"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2865946" y="2192225"/>
            <a:ext cx="4230447" cy="2872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5608"/>
              </a:lnSpc>
            </a:pPr>
            <a:r>
              <a:rPr lang="ar-EG" sz="4673" b="1" dirty="0">
                <a:solidFill>
                  <a:srgbClr val="231F20"/>
                </a:solidFill>
                <a:latin typeface="Garet Bold"/>
                <a:ea typeface="Garet Bold"/>
                <a:sym typeface="Garet Bold"/>
                <a:rtl/>
              </a:rPr>
              <a:t>السلام عليكم </a:t>
            </a:r>
          </a:p>
          <a:p>
            <a:pPr algn="ctr" rtl="1">
              <a:lnSpc>
                <a:spcPts val="5608"/>
              </a:lnSpc>
            </a:pPr>
            <a:r>
              <a:rPr lang="ar-EG" sz="4673" b="1" dirty="0">
                <a:solidFill>
                  <a:srgbClr val="231F20"/>
                </a:solidFill>
                <a:latin typeface="Garet Bold"/>
                <a:ea typeface="Garet Bold"/>
                <a:sym typeface="Garet Bold"/>
                <a:rtl/>
              </a:rPr>
              <a:t>عزيزي خالد </a:t>
            </a:r>
          </a:p>
          <a:p>
            <a:pPr algn="ctr" rtl="1">
              <a:lnSpc>
                <a:spcPts val="5608"/>
              </a:lnSpc>
            </a:pPr>
            <a:r>
              <a:rPr lang="ar-EG" sz="4673" b="1" dirty="0">
                <a:solidFill>
                  <a:srgbClr val="231F20"/>
                </a:solidFill>
                <a:latin typeface="Garet Bold"/>
                <a:ea typeface="Garet Bold"/>
                <a:sym typeface="Garet Bold"/>
                <a:rtl/>
              </a:rPr>
              <a:t>هل تعلم ما هو </a:t>
            </a:r>
            <a:r>
              <a:rPr lang="ar-EG" sz="4673" b="1" dirty="0" smtClean="0">
                <a:solidFill>
                  <a:srgbClr val="DC4335"/>
                </a:solidFill>
                <a:latin typeface="Garet Bold"/>
                <a:ea typeface="Garet Bold"/>
                <a:sym typeface="Garet Bold"/>
                <a:rtl/>
              </a:rPr>
              <a:t>التشبيه</a:t>
            </a:r>
            <a:r>
              <a:rPr lang="ar-SA" sz="4673" b="1" dirty="0" smtClean="0">
                <a:solidFill>
                  <a:srgbClr val="DC4335"/>
                </a:solidFill>
                <a:latin typeface="Garet Bold"/>
                <a:ea typeface="Garet Bold"/>
                <a:sym typeface="Garet Bold"/>
                <a:rtl/>
              </a:rPr>
              <a:t> </a:t>
            </a:r>
            <a:r>
              <a:rPr lang="ar-EG" sz="4673" b="1" dirty="0" smtClean="0">
                <a:solidFill>
                  <a:srgbClr val="231F20"/>
                </a:solidFill>
                <a:latin typeface="Garet Bold"/>
                <a:ea typeface="Garet Bold"/>
                <a:cs typeface="Garet Bold"/>
                <a:sym typeface="Garet Bold"/>
                <a:rtl/>
              </a:rPr>
              <a:t>؟ </a:t>
            </a:r>
            <a:endParaRPr lang="ar-EG" sz="4673" b="1" dirty="0">
              <a:solidFill>
                <a:srgbClr val="231F20"/>
              </a:solidFill>
              <a:latin typeface="Garet Bold"/>
              <a:ea typeface="Garet Bold"/>
              <a:cs typeface="Garet Bold"/>
              <a:sym typeface="Garet Bold"/>
              <a:rtl/>
            </a:endParaRPr>
          </a:p>
        </p:txBody>
      </p:sp>
      <p:sp>
        <p:nvSpPr>
          <p:cNvPr id="15" name="Freeform 15"/>
          <p:cNvSpPr/>
          <p:nvPr/>
        </p:nvSpPr>
        <p:spPr>
          <a:xfrm flipH="1">
            <a:off x="0" y="1028700"/>
            <a:ext cx="4933332" cy="2774999"/>
          </a:xfrm>
          <a:custGeom>
            <a:avLst/>
            <a:gdLst/>
            <a:ahLst/>
            <a:cxnLst/>
            <a:rect l="l" t="t" r="r" b="b"/>
            <a:pathLst>
              <a:path w="4933332" h="2774999">
                <a:moveTo>
                  <a:pt x="4933332" y="0"/>
                </a:moveTo>
                <a:lnTo>
                  <a:pt x="0" y="0"/>
                </a:lnTo>
                <a:lnTo>
                  <a:pt x="0" y="2774999"/>
                </a:lnTo>
                <a:lnTo>
                  <a:pt x="4933332" y="2774999"/>
                </a:lnTo>
                <a:lnTo>
                  <a:pt x="4933332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539142" y="1096850"/>
            <a:ext cx="3904632" cy="2205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320"/>
              </a:lnSpc>
            </a:pPr>
            <a:r>
              <a:rPr lang="ar-EG" sz="3600" b="1" dirty="0">
                <a:solidFill>
                  <a:srgbClr val="231F20"/>
                </a:solidFill>
                <a:latin typeface="Garet Bold"/>
                <a:ea typeface="Garet Bold"/>
                <a:sym typeface="Garet Bold"/>
                <a:rtl/>
              </a:rPr>
              <a:t>وعليكم السلام </a:t>
            </a:r>
          </a:p>
          <a:p>
            <a:pPr algn="ctr" rtl="1">
              <a:lnSpc>
                <a:spcPts val="4320"/>
              </a:lnSpc>
            </a:pPr>
            <a:r>
              <a:rPr lang="ar-EG" sz="3600" b="1" dirty="0">
                <a:solidFill>
                  <a:srgbClr val="231F20"/>
                </a:solidFill>
                <a:latin typeface="Garet Bold"/>
                <a:ea typeface="Garet Bold"/>
                <a:sym typeface="Garet Bold"/>
                <a:rtl/>
              </a:rPr>
              <a:t>أهلا يا رباب </a:t>
            </a:r>
          </a:p>
          <a:p>
            <a:pPr algn="ctr" rtl="1">
              <a:lnSpc>
                <a:spcPts val="4320"/>
              </a:lnSpc>
            </a:pPr>
            <a:r>
              <a:rPr lang="ar-EG" sz="3600" b="1" dirty="0">
                <a:solidFill>
                  <a:srgbClr val="231F20"/>
                </a:solidFill>
                <a:latin typeface="Garet Bold"/>
                <a:ea typeface="Garet Bold"/>
                <a:sym typeface="Garet Bold"/>
                <a:rtl/>
              </a:rPr>
              <a:t>نعم ...نعم أعرف ما هو </a:t>
            </a:r>
            <a:r>
              <a:rPr lang="ar-EG" sz="3600" b="1" dirty="0">
                <a:solidFill>
                  <a:srgbClr val="DC4335"/>
                </a:solidFill>
                <a:latin typeface="Garet Bold"/>
                <a:ea typeface="Garet Bold"/>
                <a:sym typeface="Garet Bold"/>
                <a:rtl/>
              </a:rPr>
              <a:t>التشبيه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6673440"/>
            <a:ext cx="18301297" cy="7800928"/>
          </a:xfrm>
          <a:custGeom>
            <a:avLst/>
            <a:gdLst/>
            <a:ahLst/>
            <a:cxnLst/>
            <a:rect l="l" t="t" r="r" b="b"/>
            <a:pathLst>
              <a:path w="18301297" h="7800928">
                <a:moveTo>
                  <a:pt x="0" y="0"/>
                </a:moveTo>
                <a:lnTo>
                  <a:pt x="18301297" y="0"/>
                </a:lnTo>
                <a:lnTo>
                  <a:pt x="18301297" y="7800928"/>
                </a:lnTo>
                <a:lnTo>
                  <a:pt x="0" y="78009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648767" y="3791683"/>
            <a:ext cx="9003763" cy="3826599"/>
          </a:xfrm>
          <a:custGeom>
            <a:avLst/>
            <a:gdLst/>
            <a:ahLst/>
            <a:cxnLst/>
            <a:rect l="l" t="t" r="r" b="b"/>
            <a:pathLst>
              <a:path w="9003763" h="3826599">
                <a:moveTo>
                  <a:pt x="0" y="0"/>
                </a:moveTo>
                <a:lnTo>
                  <a:pt x="9003763" y="0"/>
                </a:lnTo>
                <a:lnTo>
                  <a:pt x="9003763" y="3826600"/>
                </a:lnTo>
                <a:lnTo>
                  <a:pt x="0" y="38266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4443773" y="9098407"/>
            <a:ext cx="3029309" cy="931046"/>
            <a:chOff x="0" y="0"/>
            <a:chExt cx="1322288" cy="40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22288" cy="406400"/>
            </a:xfrm>
            <a:custGeom>
              <a:avLst/>
              <a:gdLst/>
              <a:ahLst/>
              <a:cxnLst/>
              <a:rect l="l" t="t" r="r" b="b"/>
              <a:pathLst>
                <a:path w="1322288" h="406400">
                  <a:moveTo>
                    <a:pt x="661144" y="0"/>
                  </a:moveTo>
                  <a:cubicBezTo>
                    <a:pt x="296004" y="0"/>
                    <a:pt x="0" y="90976"/>
                    <a:pt x="0" y="203200"/>
                  </a:cubicBezTo>
                  <a:cubicBezTo>
                    <a:pt x="0" y="315424"/>
                    <a:pt x="296004" y="406400"/>
                    <a:pt x="661144" y="406400"/>
                  </a:cubicBezTo>
                  <a:cubicBezTo>
                    <a:pt x="1026284" y="406400"/>
                    <a:pt x="1322288" y="315424"/>
                    <a:pt x="1322288" y="203200"/>
                  </a:cubicBezTo>
                  <a:cubicBezTo>
                    <a:pt x="1322288" y="90976"/>
                    <a:pt x="1026284" y="0"/>
                    <a:pt x="661144" y="0"/>
                  </a:cubicBezTo>
                  <a:close/>
                </a:path>
              </a:pathLst>
            </a:custGeom>
            <a:solidFill>
              <a:srgbClr val="9AC13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23965" y="9525"/>
              <a:ext cx="1074359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4946629" y="3125977"/>
            <a:ext cx="3284211" cy="6736844"/>
          </a:xfrm>
          <a:custGeom>
            <a:avLst/>
            <a:gdLst/>
            <a:ahLst/>
            <a:cxnLst/>
            <a:rect l="l" t="t" r="r" b="b"/>
            <a:pathLst>
              <a:path w="3284211" h="6736844">
                <a:moveTo>
                  <a:pt x="0" y="0"/>
                </a:moveTo>
                <a:lnTo>
                  <a:pt x="3284211" y="0"/>
                </a:lnTo>
                <a:lnTo>
                  <a:pt x="3284211" y="6736844"/>
                </a:lnTo>
                <a:lnTo>
                  <a:pt x="0" y="673684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9999544" y="9098407"/>
            <a:ext cx="3029309" cy="931046"/>
            <a:chOff x="0" y="0"/>
            <a:chExt cx="1322288" cy="406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322288" cy="406400"/>
            </a:xfrm>
            <a:custGeom>
              <a:avLst/>
              <a:gdLst/>
              <a:ahLst/>
              <a:cxnLst/>
              <a:rect l="l" t="t" r="r" b="b"/>
              <a:pathLst>
                <a:path w="1322288" h="406400">
                  <a:moveTo>
                    <a:pt x="661144" y="0"/>
                  </a:moveTo>
                  <a:cubicBezTo>
                    <a:pt x="296004" y="0"/>
                    <a:pt x="0" y="90976"/>
                    <a:pt x="0" y="203200"/>
                  </a:cubicBezTo>
                  <a:cubicBezTo>
                    <a:pt x="0" y="315424"/>
                    <a:pt x="296004" y="406400"/>
                    <a:pt x="661144" y="406400"/>
                  </a:cubicBezTo>
                  <a:cubicBezTo>
                    <a:pt x="1026284" y="406400"/>
                    <a:pt x="1322288" y="315424"/>
                    <a:pt x="1322288" y="203200"/>
                  </a:cubicBezTo>
                  <a:cubicBezTo>
                    <a:pt x="1322288" y="90976"/>
                    <a:pt x="1026284" y="0"/>
                    <a:pt x="661144" y="0"/>
                  </a:cubicBezTo>
                  <a:close/>
                </a:path>
              </a:pathLst>
            </a:custGeom>
            <a:solidFill>
              <a:srgbClr val="9AC135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123965" y="9525"/>
              <a:ext cx="1074359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 flipH="1">
            <a:off x="9999544" y="3125977"/>
            <a:ext cx="3368422" cy="6736844"/>
          </a:xfrm>
          <a:custGeom>
            <a:avLst/>
            <a:gdLst/>
            <a:ahLst/>
            <a:cxnLst/>
            <a:rect l="l" t="t" r="r" b="b"/>
            <a:pathLst>
              <a:path w="3368422" h="6736844">
                <a:moveTo>
                  <a:pt x="3368422" y="0"/>
                </a:moveTo>
                <a:lnTo>
                  <a:pt x="0" y="0"/>
                </a:lnTo>
                <a:lnTo>
                  <a:pt x="0" y="6736844"/>
                </a:lnTo>
                <a:lnTo>
                  <a:pt x="3368422" y="6736844"/>
                </a:lnTo>
                <a:lnTo>
                  <a:pt x="3368422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3028853" y="2503796"/>
            <a:ext cx="5272444" cy="2965750"/>
          </a:xfrm>
          <a:custGeom>
            <a:avLst/>
            <a:gdLst/>
            <a:ahLst/>
            <a:cxnLst/>
            <a:rect l="l" t="t" r="r" b="b"/>
            <a:pathLst>
              <a:path w="5272444" h="2965750">
                <a:moveTo>
                  <a:pt x="0" y="0"/>
                </a:moveTo>
                <a:lnTo>
                  <a:pt x="5272444" y="0"/>
                </a:lnTo>
                <a:lnTo>
                  <a:pt x="5272444" y="2965750"/>
                </a:lnTo>
                <a:lnTo>
                  <a:pt x="0" y="296575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3257666" y="2734408"/>
            <a:ext cx="5030334" cy="2114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5565"/>
              </a:lnSpc>
            </a:pPr>
            <a:r>
              <a:rPr lang="ar-EG" sz="4637" b="1" dirty="0">
                <a:solidFill>
                  <a:srgbClr val="231F20"/>
                </a:solidFill>
                <a:latin typeface="Arial" panose="020B0604020202020204" pitchFamily="34" charset="0"/>
                <a:ea typeface="Garet Bold"/>
                <a:cs typeface="Arial" panose="020B0604020202020204" pitchFamily="34" charset="0"/>
                <a:sym typeface="Garet Bold"/>
                <a:rtl/>
              </a:rPr>
              <a:t>هل لك أن</a:t>
            </a:r>
          </a:p>
          <a:p>
            <a:pPr algn="ctr" rtl="1">
              <a:lnSpc>
                <a:spcPts val="5565"/>
              </a:lnSpc>
            </a:pPr>
            <a:r>
              <a:rPr lang="ar-EG" sz="4637" b="1" dirty="0">
                <a:solidFill>
                  <a:srgbClr val="231F20"/>
                </a:solidFill>
                <a:latin typeface="Arial" panose="020B0604020202020204" pitchFamily="34" charset="0"/>
                <a:ea typeface="Garet Bold"/>
                <a:cs typeface="Arial" panose="020B0604020202020204" pitchFamily="34" charset="0"/>
                <a:sym typeface="Garet Bold"/>
                <a:rtl/>
              </a:rPr>
              <a:t> تشرح لي ؟ </a:t>
            </a:r>
          </a:p>
          <a:p>
            <a:pPr algn="ctr" rtl="1">
              <a:lnSpc>
                <a:spcPts val="5565"/>
              </a:lnSpc>
            </a:pPr>
            <a:endParaRPr lang="ar-EG" sz="4637" b="1" dirty="0">
              <a:solidFill>
                <a:srgbClr val="231F20"/>
              </a:solidFill>
              <a:latin typeface="Arial" panose="020B0604020202020204" pitchFamily="34" charset="0"/>
              <a:ea typeface="Garet Bold"/>
              <a:cs typeface="Arial" panose="020B0604020202020204" pitchFamily="34" charset="0"/>
              <a:sym typeface="Garet Bold"/>
              <a:rtl/>
            </a:endParaRPr>
          </a:p>
        </p:txBody>
      </p:sp>
      <p:sp>
        <p:nvSpPr>
          <p:cNvPr id="15" name="Freeform 15"/>
          <p:cNvSpPr/>
          <p:nvPr/>
        </p:nvSpPr>
        <p:spPr>
          <a:xfrm flipH="1">
            <a:off x="836995" y="797664"/>
            <a:ext cx="3904632" cy="2196355"/>
          </a:xfrm>
          <a:custGeom>
            <a:avLst/>
            <a:gdLst/>
            <a:ahLst/>
            <a:cxnLst/>
            <a:rect l="l" t="t" r="r" b="b"/>
            <a:pathLst>
              <a:path w="3904632" h="2196355">
                <a:moveTo>
                  <a:pt x="3904632" y="0"/>
                </a:moveTo>
                <a:lnTo>
                  <a:pt x="0" y="0"/>
                </a:lnTo>
                <a:lnTo>
                  <a:pt x="0" y="2196355"/>
                </a:lnTo>
                <a:lnTo>
                  <a:pt x="3904632" y="2196355"/>
                </a:lnTo>
                <a:lnTo>
                  <a:pt x="3904632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1028700" y="1316459"/>
            <a:ext cx="3904632" cy="1262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5279"/>
              </a:lnSpc>
            </a:pPr>
            <a:r>
              <a:rPr lang="ar-EG" sz="4399" b="1" dirty="0">
                <a:solidFill>
                  <a:srgbClr val="231F20"/>
                </a:solidFill>
                <a:latin typeface="Garet Bold"/>
                <a:ea typeface="Garet Bold"/>
                <a:sym typeface="Garet Bold"/>
                <a:rtl/>
              </a:rPr>
              <a:t>بالطبع</a:t>
            </a:r>
            <a:r>
              <a:rPr lang="ar-EG" sz="4399" b="1" dirty="0">
                <a:solidFill>
                  <a:srgbClr val="231F20"/>
                </a:solidFill>
                <a:latin typeface="Garet Bold"/>
                <a:ea typeface="Garet Bold"/>
                <a:cs typeface="Garet Bold"/>
                <a:sym typeface="Garet Bold"/>
                <a:rtl/>
              </a:rPr>
              <a:t> </a:t>
            </a:r>
          </a:p>
          <a:p>
            <a:pPr algn="ctr" rtl="1">
              <a:lnSpc>
                <a:spcPts val="4320"/>
              </a:lnSpc>
            </a:pPr>
            <a:endParaRPr lang="ar-EG" sz="4399" b="1" dirty="0">
              <a:solidFill>
                <a:srgbClr val="231F20"/>
              </a:solidFill>
              <a:latin typeface="Garet Bold"/>
              <a:ea typeface="Garet Bold"/>
              <a:cs typeface="Garet Bold"/>
              <a:sym typeface="Garet Bold"/>
              <a:rtl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BB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704842" y="629603"/>
            <a:ext cx="5273516" cy="1604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2880"/>
              </a:lnSpc>
            </a:pPr>
            <a:r>
              <a:rPr lang="ar-EG" sz="9200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/>
              </a:rPr>
              <a:t>التشبيه : 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-309642" y="2620327"/>
            <a:ext cx="18288000" cy="3658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279"/>
              </a:lnSpc>
            </a:pPr>
            <a:r>
              <a:rPr lang="ar-EG" sz="5199">
                <a:solidFill>
                  <a:srgbClr val="000000"/>
                </a:solidFill>
                <a:latin typeface="Alef Bold"/>
                <a:ea typeface="Alef Bold"/>
                <a:cs typeface="Alef Bold"/>
                <a:sym typeface="Alef Bold"/>
                <a:rtl/>
              </a:rPr>
              <a:t>هو أحد أساليب البلاغة في اللغة العربية </a:t>
            </a:r>
          </a:p>
          <a:p>
            <a:pPr algn="ctr" rtl="1">
              <a:lnSpc>
                <a:spcPts val="7279"/>
              </a:lnSpc>
            </a:pPr>
            <a:r>
              <a:rPr lang="ar-EG" sz="5199">
                <a:solidFill>
                  <a:srgbClr val="000000"/>
                </a:solidFill>
                <a:latin typeface="Alef Bold"/>
                <a:ea typeface="Alef Bold"/>
                <a:cs typeface="Alef Bold"/>
                <a:sym typeface="Alef Bold"/>
                <a:rtl/>
              </a:rPr>
              <a:t>ويستخدم لإبراز صفة أو معنى من خلال إيجاد علاقة بين شيئين  يشتركان في صفة معينة .</a:t>
            </a:r>
          </a:p>
          <a:p>
            <a:pPr algn="ctr" rtl="1">
              <a:lnSpc>
                <a:spcPts val="7279"/>
              </a:lnSpc>
            </a:pPr>
            <a:r>
              <a:rPr lang="ar-EG" sz="5199">
                <a:solidFill>
                  <a:srgbClr val="FF3131"/>
                </a:solidFill>
                <a:latin typeface="Alef Bold"/>
                <a:ea typeface="Alef Bold"/>
                <a:cs typeface="Alef Bold"/>
                <a:sym typeface="Alef Bold"/>
                <a:rtl/>
              </a:rPr>
              <a:t>مثال : الطالبُ مثل النّحلة في النّشاط 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BB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021074" y="426403"/>
            <a:ext cx="7694652" cy="1604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2880"/>
              </a:lnSpc>
            </a:pPr>
            <a:r>
              <a:rPr lang="ar-EG" sz="9200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/>
              </a:rPr>
              <a:t>عناصر التشبيه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3266440"/>
            <a:ext cx="17194252" cy="3744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279"/>
              </a:lnSpc>
            </a:pPr>
            <a:r>
              <a:rPr lang="ar-EG" sz="5199" dirty="0">
                <a:solidFill>
                  <a:srgbClr val="DC4335"/>
                </a:solidFill>
                <a:latin typeface="Alef Bold"/>
                <a:ea typeface="Alef Bold"/>
                <a:cs typeface="Alef Bold"/>
                <a:sym typeface="Alef Bold"/>
                <a:rtl/>
              </a:rPr>
              <a:t>المشبه</a:t>
            </a:r>
            <a:r>
              <a:rPr lang="ar-EG" sz="5199" dirty="0">
                <a:solidFill>
                  <a:srgbClr val="FA849B"/>
                </a:solidFill>
                <a:latin typeface="Alef Bold"/>
                <a:ea typeface="Alef Bold"/>
                <a:cs typeface="Alef Bold"/>
                <a:sym typeface="Alef Bold"/>
                <a:rtl/>
              </a:rPr>
              <a:t> </a:t>
            </a:r>
            <a:r>
              <a:rPr lang="ar-EG" sz="5199" dirty="0">
                <a:solidFill>
                  <a:srgbClr val="000000"/>
                </a:solidFill>
                <a:latin typeface="Alef Bold"/>
                <a:ea typeface="Alef Bold"/>
                <a:cs typeface="Alef Bold"/>
                <a:sym typeface="Alef Bold"/>
                <a:rtl/>
              </a:rPr>
              <a:t>: الشيء الذي نريد وصفه  </a:t>
            </a:r>
            <a:r>
              <a:rPr lang="ar-SA" sz="5199" dirty="0" smtClean="0">
                <a:solidFill>
                  <a:srgbClr val="000000"/>
                </a:solidFill>
                <a:latin typeface="Alef Bold"/>
                <a:ea typeface="Alef Bold"/>
                <a:cs typeface="Alef Bold"/>
                <a:sym typeface="Alef Bold"/>
                <a:rtl/>
              </a:rPr>
              <a:t>  </a:t>
            </a:r>
            <a:r>
              <a:rPr lang="ar-SA" sz="5199" dirty="0" smtClean="0">
                <a:solidFill>
                  <a:srgbClr val="FF0000"/>
                </a:solidFill>
                <a:latin typeface="Alef Bold"/>
                <a:ea typeface="Alef Bold"/>
                <a:cs typeface="Alef Bold"/>
                <a:sym typeface="Alef Bold"/>
                <a:rtl/>
              </a:rPr>
              <a:t>( الطالب)</a:t>
            </a:r>
            <a:endParaRPr lang="ar-EG" sz="5199" dirty="0">
              <a:solidFill>
                <a:srgbClr val="FF0000"/>
              </a:solidFill>
              <a:latin typeface="Alef Bold"/>
              <a:ea typeface="Alef Bold"/>
              <a:cs typeface="Alef Bold"/>
              <a:sym typeface="Alef Bold"/>
              <a:rtl/>
            </a:endParaRPr>
          </a:p>
          <a:p>
            <a:pPr algn="ctr" rtl="1">
              <a:lnSpc>
                <a:spcPts val="7279"/>
              </a:lnSpc>
            </a:pPr>
            <a:r>
              <a:rPr lang="ar-EG" sz="5199" dirty="0">
                <a:solidFill>
                  <a:srgbClr val="DC4335"/>
                </a:solidFill>
                <a:latin typeface="Alef Bold"/>
                <a:ea typeface="Alef Bold"/>
                <a:cs typeface="Alef Bold"/>
                <a:sym typeface="Alef Bold"/>
                <a:rtl/>
              </a:rPr>
              <a:t>المشبه به </a:t>
            </a:r>
            <a:r>
              <a:rPr lang="ar-EG" sz="5199" dirty="0">
                <a:solidFill>
                  <a:srgbClr val="000000"/>
                </a:solidFill>
                <a:latin typeface="Alef Bold"/>
                <a:ea typeface="Alef Bold"/>
                <a:cs typeface="Alef Bold"/>
                <a:sym typeface="Alef Bold"/>
                <a:rtl/>
              </a:rPr>
              <a:t>: الشيء الذي نشبّه بِهِ </a:t>
            </a:r>
            <a:r>
              <a:rPr lang="ar-SA" sz="5199" dirty="0" smtClean="0">
                <a:solidFill>
                  <a:srgbClr val="000000"/>
                </a:solidFill>
                <a:latin typeface="Alef Bold"/>
                <a:ea typeface="Alef Bold"/>
                <a:cs typeface="Alef Bold"/>
                <a:sym typeface="Alef Bold"/>
                <a:rtl/>
              </a:rPr>
              <a:t> </a:t>
            </a:r>
            <a:r>
              <a:rPr lang="ar-SA" sz="5199" dirty="0" smtClean="0">
                <a:solidFill>
                  <a:srgbClr val="FF0000"/>
                </a:solidFill>
                <a:latin typeface="Alef Bold"/>
                <a:ea typeface="Alef Bold"/>
                <a:cs typeface="Alef Bold"/>
                <a:sym typeface="Alef Bold"/>
                <a:rtl/>
              </a:rPr>
              <a:t>( النحلة )</a:t>
            </a:r>
            <a:endParaRPr lang="ar-EG" sz="5199" dirty="0">
              <a:solidFill>
                <a:srgbClr val="FF0000"/>
              </a:solidFill>
              <a:latin typeface="Alef Bold"/>
              <a:ea typeface="Alef Bold"/>
              <a:cs typeface="Alef Bold"/>
              <a:sym typeface="Alef Bold"/>
              <a:rtl/>
            </a:endParaRPr>
          </a:p>
          <a:p>
            <a:pPr algn="ctr" rtl="1">
              <a:lnSpc>
                <a:spcPts val="7279"/>
              </a:lnSpc>
            </a:pPr>
            <a:r>
              <a:rPr lang="ar-EG" sz="5199" dirty="0">
                <a:solidFill>
                  <a:srgbClr val="DC4335"/>
                </a:solidFill>
                <a:latin typeface="Alef Bold"/>
                <a:ea typeface="Alef Bold"/>
                <a:cs typeface="Alef Bold"/>
                <a:sym typeface="Alef Bold"/>
                <a:rtl/>
              </a:rPr>
              <a:t>أداة التشبيه </a:t>
            </a:r>
            <a:r>
              <a:rPr lang="ar-EG" sz="5199" dirty="0">
                <a:solidFill>
                  <a:srgbClr val="000000"/>
                </a:solidFill>
                <a:latin typeface="Alef Bold"/>
                <a:ea typeface="Alef Bold"/>
                <a:cs typeface="Alef Bold"/>
                <a:sym typeface="Alef Bold"/>
                <a:rtl/>
              </a:rPr>
              <a:t>: مثل ،كَ ، كأنّ، مثل ، يشبه يماثل  أو شبه </a:t>
            </a:r>
            <a:r>
              <a:rPr lang="ar-SA" sz="5199" dirty="0" smtClean="0">
                <a:solidFill>
                  <a:srgbClr val="000000"/>
                </a:solidFill>
                <a:latin typeface="Alef Bold"/>
                <a:ea typeface="Alef Bold"/>
                <a:cs typeface="Alef Bold"/>
                <a:sym typeface="Alef Bold"/>
                <a:rtl/>
              </a:rPr>
              <a:t> </a:t>
            </a:r>
            <a:r>
              <a:rPr lang="ar-SA" sz="5199" dirty="0" smtClean="0">
                <a:solidFill>
                  <a:srgbClr val="FF0000"/>
                </a:solidFill>
                <a:latin typeface="Alef Bold"/>
                <a:ea typeface="Alef Bold"/>
                <a:cs typeface="Alef Bold"/>
                <a:sym typeface="Alef Bold"/>
                <a:rtl/>
              </a:rPr>
              <a:t>( مثل ) </a:t>
            </a:r>
            <a:endParaRPr lang="ar-EG" sz="5199" dirty="0">
              <a:solidFill>
                <a:srgbClr val="FF0000"/>
              </a:solidFill>
              <a:latin typeface="Alef Bold"/>
              <a:ea typeface="Alef Bold"/>
              <a:cs typeface="Alef Bold"/>
              <a:sym typeface="Alef Bold"/>
              <a:rtl/>
            </a:endParaRPr>
          </a:p>
          <a:p>
            <a:pPr algn="ctr" rtl="1">
              <a:lnSpc>
                <a:spcPts val="7279"/>
              </a:lnSpc>
            </a:pPr>
            <a:r>
              <a:rPr lang="ar-EG" sz="5199" dirty="0">
                <a:solidFill>
                  <a:srgbClr val="DC4335"/>
                </a:solidFill>
                <a:latin typeface="Alef Bold"/>
                <a:ea typeface="Alef Bold"/>
                <a:cs typeface="Alef Bold"/>
                <a:sym typeface="Alef Bold"/>
                <a:rtl/>
              </a:rPr>
              <a:t>وجه الشبه</a:t>
            </a:r>
            <a:r>
              <a:rPr lang="ar-EG" sz="5199" dirty="0">
                <a:solidFill>
                  <a:srgbClr val="000000"/>
                </a:solidFill>
                <a:latin typeface="Alef Bold"/>
                <a:ea typeface="Alef Bold"/>
                <a:cs typeface="Alef Bold"/>
                <a:sym typeface="Alef Bold"/>
                <a:rtl/>
              </a:rPr>
              <a:t> : الصفة المشتركة بين المشبه والمشبه به </a:t>
            </a:r>
            <a:r>
              <a:rPr lang="ar-SA" sz="5199" dirty="0" smtClean="0">
                <a:solidFill>
                  <a:srgbClr val="000000"/>
                </a:solidFill>
                <a:latin typeface="Alef Bold"/>
                <a:ea typeface="Alef Bold"/>
                <a:cs typeface="Alef Bold"/>
                <a:sym typeface="Alef Bold"/>
                <a:rtl/>
              </a:rPr>
              <a:t> </a:t>
            </a:r>
            <a:r>
              <a:rPr lang="ar-SA" sz="5199" dirty="0" smtClean="0">
                <a:solidFill>
                  <a:srgbClr val="FF0000"/>
                </a:solidFill>
                <a:latin typeface="Alef Bold"/>
                <a:ea typeface="Alef Bold"/>
                <a:cs typeface="Alef Bold"/>
                <a:sym typeface="Alef Bold"/>
                <a:rtl/>
              </a:rPr>
              <a:t>( النشاط )</a:t>
            </a:r>
            <a:endParaRPr lang="ar-EG" sz="5199" dirty="0">
              <a:solidFill>
                <a:srgbClr val="FF0000"/>
              </a:solidFill>
              <a:latin typeface="Alef Bold"/>
              <a:ea typeface="Alef Bold"/>
              <a:cs typeface="Alef Bold"/>
              <a:sym typeface="Alef Bold"/>
              <a:rtl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BB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352800" y="1181100"/>
            <a:ext cx="12295406" cy="16542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12880"/>
              </a:lnSpc>
            </a:pPr>
            <a:r>
              <a:rPr lang="ar-EG" sz="72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/>
              </a:rPr>
              <a:t>بين عناصر </a:t>
            </a:r>
            <a:r>
              <a:rPr lang="ar-EG" sz="7200" b="1" dirty="0" smtClean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/>
              </a:rPr>
              <a:t>التشبيه</a:t>
            </a:r>
            <a:r>
              <a:rPr lang="ar-SA" sz="7200" b="1" dirty="0" smtClean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/>
              </a:rPr>
              <a:t> </a:t>
            </a:r>
            <a:r>
              <a:rPr lang="ar-EG" sz="7200" b="1" dirty="0" smtClean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/>
              </a:rPr>
              <a:t>في الجمل</a:t>
            </a:r>
            <a:r>
              <a:rPr lang="ar-SA" sz="7200" b="1" dirty="0" smtClean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/>
              </a:rPr>
              <a:t>تين :</a:t>
            </a:r>
            <a:r>
              <a:rPr lang="ar-EG" sz="7200" b="1" dirty="0" smtClean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/>
              </a:rPr>
              <a:t> </a:t>
            </a:r>
            <a:endParaRPr lang="ar-EG" sz="7200" b="1" dirty="0">
              <a:solidFill>
                <a:srgbClr val="000000"/>
              </a:solidFill>
              <a:latin typeface="Arimo Bold"/>
              <a:ea typeface="Arimo Bold"/>
              <a:cs typeface="Arimo Bold"/>
              <a:sym typeface="Arimo Bold"/>
              <a:rtl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10200" y="3467100"/>
            <a:ext cx="9808012" cy="2154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8399"/>
              </a:lnSpc>
            </a:pPr>
            <a:r>
              <a:rPr lang="ar-SA" sz="5999" dirty="0" smtClean="0">
                <a:solidFill>
                  <a:srgbClr val="DC4335"/>
                </a:solidFill>
                <a:latin typeface="Alef Bold"/>
                <a:ea typeface="Alef Bold"/>
                <a:cs typeface="Alef Bold"/>
                <a:sym typeface="Alef Bold"/>
                <a:rtl/>
              </a:rPr>
              <a:t>1. الطّالبُ كالنسرِ في طموحِهِ.</a:t>
            </a:r>
          </a:p>
          <a:p>
            <a:pPr algn="ctr" rtl="1">
              <a:lnSpc>
                <a:spcPts val="8399"/>
              </a:lnSpc>
            </a:pPr>
            <a:r>
              <a:rPr lang="ar-SA" sz="5999" dirty="0" smtClean="0">
                <a:solidFill>
                  <a:srgbClr val="DC4335"/>
                </a:solidFill>
                <a:latin typeface="Alef Bold"/>
                <a:ea typeface="Alef Bold"/>
                <a:cs typeface="Alef Bold"/>
                <a:sym typeface="Alef Bold"/>
                <a:rtl/>
              </a:rPr>
              <a:t>2. الفكرةُ كالشمسِ تُضيء العقول </a:t>
            </a:r>
            <a:endParaRPr lang="ar-EG" sz="5999" dirty="0">
              <a:solidFill>
                <a:srgbClr val="DC4335"/>
              </a:solidFill>
              <a:latin typeface="Alef Bold"/>
              <a:ea typeface="Alef Bold"/>
              <a:cs typeface="Alef Bold"/>
              <a:sym typeface="Alef Bold"/>
              <a:rtl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133</Words>
  <Application>Microsoft Office PowerPoint</Application>
  <PresentationFormat>מותאם אישית</PresentationFormat>
  <Paragraphs>21</Paragraphs>
  <Slides>5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5</vt:i4>
      </vt:variant>
    </vt:vector>
  </HeadingPairs>
  <TitlesOfParts>
    <vt:vector size="11" baseType="lpstr">
      <vt:lpstr>Arial</vt:lpstr>
      <vt:lpstr>Calibri</vt:lpstr>
      <vt:lpstr>Arimo Bold</vt:lpstr>
      <vt:lpstr>Alef Bold</vt:lpstr>
      <vt:lpstr>Garet Bold</vt:lpstr>
      <vt:lpstr>Office Theme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السلام عليكم عزيزي خالد هل تعلم ما هو التشبيه؟</dc:title>
  <dc:creator>Admin</dc:creator>
  <cp:lastModifiedBy>Admin</cp:lastModifiedBy>
  <cp:revision>3</cp:revision>
  <dcterms:created xsi:type="dcterms:W3CDTF">2006-08-16T00:00:00Z</dcterms:created>
  <dcterms:modified xsi:type="dcterms:W3CDTF">2025-06-16T20:00:21Z</dcterms:modified>
  <dc:identifier>DAGqi3OS8xA</dc:identifier>
</cp:coreProperties>
</file>